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9" r:id="rId5"/>
  </p:sldMasterIdLst>
  <p:notesMasterIdLst>
    <p:notesMasterId r:id="rId17"/>
  </p:notesMasterIdLst>
  <p:handoutMasterIdLst>
    <p:handoutMasterId r:id="rId18"/>
  </p:handoutMasterIdLst>
  <p:sldIdLst>
    <p:sldId id="1582" r:id="rId6"/>
    <p:sldId id="1594" r:id="rId7"/>
    <p:sldId id="1595" r:id="rId8"/>
    <p:sldId id="1596" r:id="rId9"/>
    <p:sldId id="1601" r:id="rId10"/>
    <p:sldId id="1602" r:id="rId11"/>
    <p:sldId id="1603" r:id="rId12"/>
    <p:sldId id="1593" r:id="rId13"/>
    <p:sldId id="1584" r:id="rId14"/>
    <p:sldId id="1585" r:id="rId15"/>
    <p:sldId id="1577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582"/>
            <p14:sldId id="1594"/>
          </p14:sldIdLst>
        </p14:section>
        <p14:section name="Build a basic Microsoft Teams Bot" id="{FB302657-7E8F-4F1B-AFC3-A5414F3E8930}">
          <p14:sldIdLst>
            <p14:sldId id="1595"/>
            <p14:sldId id="1596"/>
            <p14:sldId id="1601"/>
            <p14:sldId id="1602"/>
            <p14:sldId id="1603"/>
            <p14:sldId id="1593"/>
          </p14:sldIdLst>
        </p14:section>
        <p14:section name="Summary" id="{6333EB41-E776-48D8-BADF-9940AAE0BE2E}">
          <p14:sldIdLst>
            <p14:sldId id="1584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651" autoAdjust="0"/>
  </p:normalViewPr>
  <p:slideViewPr>
    <p:cSldViewPr snapToGrid="0">
      <p:cViewPr varScale="1">
        <p:scale>
          <a:sx n="90" d="100"/>
          <a:sy n="90" d="100"/>
        </p:scale>
        <p:origin x="66" y="114"/>
      </p:cViewPr>
      <p:guideLst/>
    </p:cSldViewPr>
  </p:slideViewPr>
  <p:outlineViewPr>
    <p:cViewPr>
      <p:scale>
        <a:sx n="33" d="100"/>
        <a:sy n="33" d="100"/>
      </p:scale>
      <p:origin x="0" y="-37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222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8/29/2017 2:42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8/29/2017 2:42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Design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Focused functionality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Tabs work best when they’re built to address a specific need. Focus on a small set of tasks or a subset of data that’s relevant to the channel the tab is in.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Reduced chrome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Avoid creating multiple panels in a tab, adding layers of navigation, or requiring users to scroll both vertically and horizontally in one tab. In other words, try not to have tabs in your tab.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Integration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ways to notify users about tab activity by posting cards to a conversation, for example.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Conversational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a way to facilitate conversation around a tab. This ensures that conversations center on the content, data, or process at hand.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Streamlined access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 sure you’re granting access to the right people at the right time. Keeping your sign-in process simple will avoid creating barriers to contribution and collaboration.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Develop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Any editor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Call any service</a:t>
            </a:r>
          </a:p>
          <a:p>
            <a:pPr lvl="0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Seller Dashboard is used to submit to store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 necessary for tabs – can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sideload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/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8/29/2017 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8/29/2017 3:28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8/29/2017 4:20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22246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75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7254100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Microsoft Teams Tab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B6C9-4FF5-41AB-AFBB-C567A518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rPr>
              <a:t>Build a basic Microsoft Teams Tab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9CFBA-25C8-4345-9037-40B853063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4764" y="960438"/>
            <a:ext cx="4586138" cy="3862387"/>
          </a:xfrm>
        </p:spPr>
        <p:txBody>
          <a:bodyPr/>
          <a:lstStyle/>
          <a:p>
            <a:r>
              <a:rPr lang="en-US" dirty="0"/>
              <a:t>Overview of building a Microsoft Teams Tab</a:t>
            </a:r>
          </a:p>
          <a:p>
            <a:r>
              <a:rPr lang="en-US" dirty="0"/>
              <a:t>Tab content and configuration</a:t>
            </a:r>
          </a:p>
          <a:p>
            <a:r>
              <a:rPr lang="en-US" dirty="0"/>
              <a:t>Interacting with Teams and External Systems</a:t>
            </a:r>
          </a:p>
          <a:p>
            <a:r>
              <a:rPr lang="en-US" dirty="0"/>
              <a:t>Azure Active Directory and Microsoft Graph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84092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F8853-B504-41CF-919C-BFCF202E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899478"/>
            <a:ext cx="6973352" cy="2701925"/>
          </a:xfrm>
        </p:spPr>
        <p:txBody>
          <a:bodyPr/>
          <a:lstStyle/>
          <a:p>
            <a:r>
              <a:rPr lang="en-US" dirty="0"/>
              <a:t>Build a Microsoft Teams Tab</a:t>
            </a:r>
          </a:p>
        </p:txBody>
      </p:sp>
    </p:spTree>
    <p:extLst>
      <p:ext uri="{BB962C8B-B14F-4D97-AF65-F5344CB8AC3E}">
        <p14:creationId xmlns:p14="http://schemas.microsoft.com/office/powerpoint/2010/main" val="9989928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835D-077E-45B3-85BB-C821257C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</a:t>
            </a:r>
            <a:r>
              <a:rPr lang="en-US" baseline="0" dirty="0"/>
              <a:t> building a Microsoft Teams Tab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27FC-6F8B-4F8B-8789-98EE0535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69578"/>
          </a:xfrm>
        </p:spPr>
        <p:txBody>
          <a:bodyPr/>
          <a:lstStyle/>
          <a:p>
            <a:r>
              <a:rPr lang="en-US" sz="1800" dirty="0"/>
              <a:t>Design a great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Select relevant app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Scope and focus the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Integrate and streamline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63611-A135-4E98-A4DC-490E5344B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615827"/>
          </a:xfrm>
        </p:spPr>
        <p:txBody>
          <a:bodyPr/>
          <a:lstStyle/>
          <a:p>
            <a:r>
              <a:rPr lang="en-US" sz="1800" dirty="0"/>
              <a:t>Develop your tab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HTML/JavaScript/TypeScript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REST services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Deep Linking and context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184D4-9832-4B94-A802-31AC1B34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69578"/>
          </a:xfrm>
        </p:spPr>
        <p:txBody>
          <a:bodyPr/>
          <a:lstStyle/>
          <a:p>
            <a:r>
              <a:rPr lang="en-US" sz="1800" dirty="0"/>
              <a:t>Deploy your tab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Sideload</a:t>
            </a:r>
            <a:r>
              <a:rPr lang="en-US" sz="1600" dirty="0"/>
              <a:t> to Teams app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Submit to Office Store </a:t>
            </a:r>
          </a:p>
        </p:txBody>
      </p:sp>
      <p:pic>
        <p:nvPicPr>
          <p:cNvPr id="1026" name="Picture 2" descr="Screenshot of Visual Studio Code editing">
            <a:extLst>
              <a:ext uri="{FF2B5EF4-FFF2-40B4-BE49-F238E27FC236}">
                <a16:creationId xmlns:a16="http://schemas.microsoft.com/office/drawing/2014/main" id="{D2770D23-31AF-43B1-B3E7-481206F4420E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2123419"/>
            <a:ext cx="2752725" cy="22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teamsdesignguidelines.azurewebsites.net/images/framework/framework_tabs_column.png">
            <a:extLst>
              <a:ext uri="{FF2B5EF4-FFF2-40B4-BE49-F238E27FC236}">
                <a16:creationId xmlns:a16="http://schemas.microsoft.com/office/drawing/2014/main" id="{FAF10D37-EDA9-4615-9731-A7677AF4B2A3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380705"/>
            <a:ext cx="2752725" cy="16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steamsdesignguidelines.azurewebsites.net/images/framework/framework_submit_gallery.png">
            <a:extLst>
              <a:ext uri="{FF2B5EF4-FFF2-40B4-BE49-F238E27FC236}">
                <a16:creationId xmlns:a16="http://schemas.microsoft.com/office/drawing/2014/main" id="{7F86A129-B3EB-47F0-BA06-FDCB4163AF88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288" y="2356868"/>
            <a:ext cx="2752725" cy="17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319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39CF08-D3EB-43B2-A3AD-471D74D3CEA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582544" y="1997075"/>
            <a:ext cx="3323024" cy="245903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2000" dirty="0"/>
              <a:t>Tab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Configured in manifest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Displayed when Tab added to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Collect information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Call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setSettings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chemeClr val="tx1"/>
                </a:solidFill>
              </a:rPr>
              <a:t>specifying Content </a:t>
            </a:r>
            <a:r>
              <a:rPr lang="en-US" sz="1600" b="0" dirty="0" err="1">
                <a:solidFill>
                  <a:schemeClr val="tx1"/>
                </a:solidFill>
              </a:rPr>
              <a:t>Url</a:t>
            </a:r>
            <a:r>
              <a:rPr lang="en-US" sz="1600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2000" dirty="0"/>
              <a:t>Tab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Rendered in IFRAME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tx1"/>
                </a:solidFill>
              </a:rPr>
              <a:t>Url</a:t>
            </a:r>
            <a:r>
              <a:rPr lang="en-US" sz="1600" b="0" dirty="0">
                <a:solidFill>
                  <a:schemeClr val="tx1"/>
                </a:solidFill>
              </a:rPr>
              <a:t> specified by configuration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Inspect context for </a:t>
            </a:r>
            <a:r>
              <a:rPr lang="en-US" sz="1600" b="0" dirty="0" err="1">
                <a:solidFill>
                  <a:schemeClr val="tx1"/>
                </a:solidFill>
              </a:rPr>
              <a:t>EntityId</a:t>
            </a:r>
            <a:r>
              <a:rPr lang="en-US" sz="1600" b="0" dirty="0">
                <a:solidFill>
                  <a:schemeClr val="tx1"/>
                </a:solidFill>
              </a:rPr>
              <a:t>/</a:t>
            </a:r>
            <a:r>
              <a:rPr lang="en-US" sz="1600" b="0" dirty="0" err="1">
                <a:solidFill>
                  <a:schemeClr val="tx1"/>
                </a:solidFill>
              </a:rPr>
              <a:t>SubEntityId</a:t>
            </a: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Retrieve state based on Entity/</a:t>
            </a:r>
            <a:r>
              <a:rPr lang="en-US" sz="1600" b="0" dirty="0" err="1">
                <a:solidFill>
                  <a:schemeClr val="tx1"/>
                </a:solidFill>
              </a:rPr>
              <a:t>SubEntity</a:t>
            </a:r>
            <a:r>
              <a:rPr lang="en-US" sz="1600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AC6681-D462-46DC-8D0F-E9F9C969B2D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7198411" y="1997075"/>
            <a:ext cx="4049929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31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B111BD-B777-48B1-9F48-52BF46F7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Microsoft Teams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85B3833-D24D-48C6-ABBB-C0C323CA9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35013"/>
            <a:ext cx="11533187" cy="307777"/>
          </a:xfrm>
        </p:spPr>
        <p:txBody>
          <a:bodyPr/>
          <a:lstStyle/>
          <a:p>
            <a:r>
              <a:rPr lang="en-US" dirty="0"/>
              <a:t>Teams API provides context for User / Team / Organization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CF92A24-3695-41A4-B636-086190BC99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6" y="1894514"/>
            <a:ext cx="5637950" cy="1615827"/>
          </a:xfrm>
        </p:spPr>
        <p:txBody>
          <a:bodyPr/>
          <a:lstStyle/>
          <a:p>
            <a:r>
              <a:rPr lang="en-US" sz="2000" dirty="0"/>
              <a:t>Getting Context through URL placeholders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Placeholders specified in URL in manifest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Resolved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Placeholders for each property of C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ontext </a:t>
            </a:r>
            <a:r>
              <a:rPr lang="en-US" sz="1600" b="0" dirty="0">
                <a:solidFill>
                  <a:schemeClr val="tx1"/>
                </a:solidFill>
              </a:rPr>
              <a:t>object </a:t>
            </a:r>
          </a:p>
          <a:p>
            <a:pPr marL="571500" lvl="1"/>
            <a:r>
              <a:rPr lang="en-US" sz="1600" dirty="0"/>
              <a:t>{</a:t>
            </a:r>
            <a:r>
              <a:rPr lang="en-US" sz="1600" dirty="0" err="1"/>
              <a:t>upn</a:t>
            </a:r>
            <a:r>
              <a:rPr lang="en-US" sz="1600" dirty="0"/>
              <a:t>}, {</a:t>
            </a:r>
            <a:r>
              <a:rPr lang="en-US" sz="1600" dirty="0" err="1"/>
              <a:t>teamId</a:t>
            </a:r>
            <a:r>
              <a:rPr lang="en-US" sz="1600" dirty="0"/>
              <a:t>}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E01C1E-D69D-4FB4-A045-A209071DB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5740" y="1933862"/>
            <a:ext cx="5566678" cy="1513235"/>
          </a:xfrm>
        </p:spPr>
        <p:txBody>
          <a:bodyPr/>
          <a:lstStyle/>
          <a:p>
            <a:r>
              <a:rPr lang="en-US" sz="2000" dirty="0"/>
              <a:t>Getting Context through the JavaScript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Library provides function to get context</a:t>
            </a:r>
          </a:p>
          <a:p>
            <a:pPr marL="571500" lvl="1"/>
            <a:r>
              <a:rPr lang="en-US" sz="1600" dirty="0" err="1">
                <a:latin typeface="Consolas" panose="020B0609020204030204" pitchFamily="49" charset="0"/>
              </a:rPr>
              <a:t>microsoftTeams.getContext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en-US" sz="16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Asynchronous method with only success callback</a:t>
            </a:r>
          </a:p>
          <a:p>
            <a:pPr marL="571500" lvl="1"/>
            <a:r>
              <a:rPr lang="en-US" sz="1600" dirty="0"/>
              <a:t>Returns context object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DB9AA8C-C576-4E4D-91F5-D23C0210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11550"/>
              </p:ext>
            </p:extLst>
          </p:nvPr>
        </p:nvGraphicFramePr>
        <p:xfrm>
          <a:off x="465136" y="3646649"/>
          <a:ext cx="115331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9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9148798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teamId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team ID in the format 19:[id]@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3585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channelId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channel ID in the format 19:[id]@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Locale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Lowercase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-locale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theme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default | dark | contrast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7699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entityId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entity id you set up on your config page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430835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subEntityId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sub entity id you set up on your config page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7553497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upn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user identifier in email format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066297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tid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Tenant ID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544542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groupId</a:t>
                      </a:r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O365 Group ID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012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302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</a:t>
            </a:r>
            <a:r>
              <a:rPr lang="en-US" baseline="0" dirty="0"/>
              <a:t> with External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154984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D83B01"/>
                </a:solidFill>
              </a:rPr>
              <a:t>Authenticating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Authentication cannot occur in IFRAME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Teams JavaScript library facilitates popup and 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sz="160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In &lt;</a:t>
            </a:r>
            <a:r>
              <a:rPr lang="en-US" sz="1600" b="0" dirty="0" err="1">
                <a:solidFill>
                  <a:srgbClr val="2F2F2F"/>
                </a:solidFill>
              </a:rPr>
              <a:t>auth</a:t>
            </a:r>
            <a:r>
              <a:rPr lang="en-US" sz="1600" b="0" dirty="0">
                <a:solidFill>
                  <a:srgbClr val="2F2F2F"/>
                </a:solidFill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654573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D83B01"/>
                </a:solidFill>
              </a:rPr>
              <a:t>Redirecting across domains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Tabs can only show pages in </a:t>
            </a:r>
            <a:r>
              <a:rPr lang="en-US" sz="1600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list of manifest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Call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microsoftTeams.navigateCrossDomain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yourNewUrl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2F2F2F"/>
                </a:solidFill>
              </a:rPr>
              <a:t>to request the IFRAME containing your page is redirected to the specified URL.</a:t>
            </a:r>
            <a:br>
              <a:rPr lang="en-US" sz="1600" b="0" dirty="0">
                <a:solidFill>
                  <a:srgbClr val="2F2F2F"/>
                </a:solidFill>
              </a:rPr>
            </a:br>
            <a:endParaRPr lang="en-US" sz="1600" b="0" dirty="0">
              <a:solidFill>
                <a:srgbClr val="2F2F2F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</a:rPr>
              <a:t>(Could also display page in popup via 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authenticate</a:t>
            </a:r>
            <a:r>
              <a:rPr lang="en-US" sz="1600" b="0" dirty="0">
                <a:solidFill>
                  <a:srgbClr val="2F2F2F"/>
                </a:solidFill>
              </a:rPr>
              <a:t>)</a:t>
            </a:r>
            <a:endParaRPr lang="en-US" sz="1600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E8287A-F843-431F-8209-6024C2F6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820738"/>
          </a:xfrm>
        </p:spPr>
        <p:txBody>
          <a:bodyPr/>
          <a:lstStyle/>
          <a:p>
            <a:r>
              <a:rPr lang="en-US" dirty="0"/>
              <a:t>DEMO – Call Microsoft </a:t>
            </a:r>
            <a:r>
              <a:rPr lang="en-US"/>
              <a:t>Graph inside a Tab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DE3034-24D4-4D38-9D5F-EA81B62900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132759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30118-5FEC-4621-81D6-C21BF5362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46423-74A1-4FE6-BA7D-CD4D593B0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8B1B5-CF87-400D-BFA9-A6CCBE1B0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/fields"/>
    <ds:schemaRef ds:uri="7550fb09-e1e4-49f9-8257-ac8f082c86d0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f32b589-041a-4b5d-9ecb-546b576e7a4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Build a basic Microsoft Teams Bot</Template>
  <TotalTime>110</TotalTime>
  <Words>655</Words>
  <Application>Microsoft Office PowerPoint</Application>
  <PresentationFormat>Custom</PresentationFormat>
  <Paragraphs>108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Fundamentals of Microsoft Teams</vt:lpstr>
      <vt:lpstr>Build a basic Microsoft Teams Tab</vt:lpstr>
      <vt:lpstr>Build a Microsoft Teams Tab</vt:lpstr>
      <vt:lpstr>Overview of building a Microsoft Teams Tab</vt:lpstr>
      <vt:lpstr>Tab Configuration and Content</vt:lpstr>
      <vt:lpstr>Interacting with Microsoft Teams</vt:lpstr>
      <vt:lpstr>Interacting with External Services</vt:lpstr>
      <vt:lpstr>DEMO – Call Microsoft Graph inside a Tab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13</cp:revision>
  <dcterms:created xsi:type="dcterms:W3CDTF">2017-08-29T19:42:02Z</dcterms:created>
  <dcterms:modified xsi:type="dcterms:W3CDTF">2017-08-29T21:32:47Z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